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9" r:id="rId4"/>
    <p:sldId id="256" r:id="rId5"/>
    <p:sldId id="269" r:id="rId6"/>
    <p:sldId id="266" r:id="rId7"/>
    <p:sldId id="270" r:id="rId8"/>
    <p:sldId id="273" r:id="rId9"/>
    <p:sldId id="268" r:id="rId10"/>
    <p:sldId id="263" r:id="rId11"/>
    <p:sldId id="267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Fiscal Year</a:t>
            </a:r>
            <a:r>
              <a:rPr lang="en-US" baseline="0" dirty="0"/>
              <a:t> 20</a:t>
            </a:r>
            <a:r>
              <a:rPr lang="en-US" dirty="0"/>
              <a:t>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1</c:v>
                </c:pt>
                <c:pt idx="1">
                  <c:v>6</c:v>
                </c:pt>
                <c:pt idx="2">
                  <c:v>14</c:v>
                </c:pt>
                <c:pt idx="3">
                  <c:v>35</c:v>
                </c:pt>
                <c:pt idx="4">
                  <c:v>28</c:v>
                </c:pt>
                <c:pt idx="5">
                  <c:v>27</c:v>
                </c:pt>
                <c:pt idx="6">
                  <c:v>6</c:v>
                </c:pt>
                <c:pt idx="7">
                  <c:v>2</c:v>
                </c:pt>
                <c:pt idx="8">
                  <c:v>44</c:v>
                </c:pt>
                <c:pt idx="9">
                  <c:v>25</c:v>
                </c:pt>
                <c:pt idx="10">
                  <c:v>7</c:v>
                </c:pt>
                <c:pt idx="11">
                  <c:v>12</c:v>
                </c:pt>
                <c:pt idx="12">
                  <c:v>3</c:v>
                </c:pt>
                <c:pt idx="13">
                  <c:v>16</c:v>
                </c:pt>
                <c:pt idx="14">
                  <c:v>24</c:v>
                </c:pt>
                <c:pt idx="15">
                  <c:v>14</c:v>
                </c:pt>
                <c:pt idx="16">
                  <c:v>16</c:v>
                </c:pt>
                <c:pt idx="17">
                  <c:v>21</c:v>
                </c:pt>
                <c:pt idx="18">
                  <c:v>3</c:v>
                </c:pt>
                <c:pt idx="19">
                  <c:v>2</c:v>
                </c:pt>
                <c:pt idx="20">
                  <c:v>104</c:v>
                </c:pt>
                <c:pt idx="21">
                  <c:v>246</c:v>
                </c:pt>
                <c:pt idx="22">
                  <c:v>21</c:v>
                </c:pt>
                <c:pt idx="23">
                  <c:v>88</c:v>
                </c:pt>
                <c:pt idx="24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22-4055-B601-D8CDAA8B6EF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47"/>
        <c:axId val="837234832"/>
        <c:axId val="837235312"/>
      </c:barChart>
      <c:valAx>
        <c:axId val="83723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234832"/>
        <c:crosses val="autoZero"/>
        <c:crossBetween val="between"/>
      </c:valAx>
      <c:catAx>
        <c:axId val="837234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235312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Fiscal Year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FY24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4</c:v>
                </c:pt>
                <c:pt idx="1">
                  <c:v>6</c:v>
                </c:pt>
                <c:pt idx="2">
                  <c:v>22</c:v>
                </c:pt>
                <c:pt idx="3">
                  <c:v>18</c:v>
                </c:pt>
                <c:pt idx="4">
                  <c:v>34</c:v>
                </c:pt>
                <c:pt idx="5">
                  <c:v>23</c:v>
                </c:pt>
                <c:pt idx="6">
                  <c:v>4</c:v>
                </c:pt>
                <c:pt idx="7">
                  <c:v>2</c:v>
                </c:pt>
                <c:pt idx="8">
                  <c:v>35</c:v>
                </c:pt>
                <c:pt idx="9">
                  <c:v>27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17</c:v>
                </c:pt>
                <c:pt idx="14">
                  <c:v>17</c:v>
                </c:pt>
                <c:pt idx="15">
                  <c:v>4</c:v>
                </c:pt>
                <c:pt idx="16">
                  <c:v>4</c:v>
                </c:pt>
                <c:pt idx="17">
                  <c:v>32</c:v>
                </c:pt>
                <c:pt idx="18">
                  <c:v>0</c:v>
                </c:pt>
                <c:pt idx="19">
                  <c:v>1</c:v>
                </c:pt>
                <c:pt idx="20">
                  <c:v>73</c:v>
                </c:pt>
                <c:pt idx="21">
                  <c:v>158</c:v>
                </c:pt>
                <c:pt idx="22">
                  <c:v>8</c:v>
                </c:pt>
                <c:pt idx="23">
                  <c:v>78</c:v>
                </c:pt>
                <c:pt idx="2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22-4055-B601-D8CDAA8B6EF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47"/>
        <c:axId val="837234832"/>
        <c:axId val="837235312"/>
      </c:barChart>
      <c:valAx>
        <c:axId val="83723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234832"/>
        <c:crosses val="autoZero"/>
        <c:crossBetween val="between"/>
      </c:valAx>
      <c:catAx>
        <c:axId val="837234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235312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Fiscal Year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 2025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1</c:v>
                </c:pt>
                <c:pt idx="1">
                  <c:v>6</c:v>
                </c:pt>
                <c:pt idx="2">
                  <c:v>14</c:v>
                </c:pt>
                <c:pt idx="3">
                  <c:v>35</c:v>
                </c:pt>
                <c:pt idx="4">
                  <c:v>28</c:v>
                </c:pt>
                <c:pt idx="5">
                  <c:v>27</c:v>
                </c:pt>
                <c:pt idx="6">
                  <c:v>6</c:v>
                </c:pt>
                <c:pt idx="7">
                  <c:v>2</c:v>
                </c:pt>
                <c:pt idx="8">
                  <c:v>44</c:v>
                </c:pt>
                <c:pt idx="9">
                  <c:v>25</c:v>
                </c:pt>
                <c:pt idx="10">
                  <c:v>7</c:v>
                </c:pt>
                <c:pt idx="11">
                  <c:v>12</c:v>
                </c:pt>
                <c:pt idx="12">
                  <c:v>3</c:v>
                </c:pt>
                <c:pt idx="13">
                  <c:v>16</c:v>
                </c:pt>
                <c:pt idx="14">
                  <c:v>24</c:v>
                </c:pt>
                <c:pt idx="15">
                  <c:v>14</c:v>
                </c:pt>
                <c:pt idx="16">
                  <c:v>16</c:v>
                </c:pt>
                <c:pt idx="17">
                  <c:v>21</c:v>
                </c:pt>
                <c:pt idx="18">
                  <c:v>3</c:v>
                </c:pt>
                <c:pt idx="19">
                  <c:v>2</c:v>
                </c:pt>
                <c:pt idx="20">
                  <c:v>104</c:v>
                </c:pt>
                <c:pt idx="21">
                  <c:v>246</c:v>
                </c:pt>
                <c:pt idx="22">
                  <c:v>21</c:v>
                </c:pt>
                <c:pt idx="23">
                  <c:v>88</c:v>
                </c:pt>
                <c:pt idx="24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E3-43C8-AEF0-40ED3E0A5E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2024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2.15517241379310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E3-43C8-AEF0-40ED3E0A5E86}"/>
                </c:ext>
              </c:extLst>
            </c:dLbl>
            <c:dLbl>
              <c:idx val="21"/>
              <c:layout>
                <c:manualLayout>
                  <c:x val="5.3879310344827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E3-43C8-AEF0-40ED3E0A5E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4</c:v>
                </c:pt>
                <c:pt idx="1">
                  <c:v>6</c:v>
                </c:pt>
                <c:pt idx="2">
                  <c:v>22</c:v>
                </c:pt>
                <c:pt idx="3">
                  <c:v>18</c:v>
                </c:pt>
                <c:pt idx="4">
                  <c:v>34</c:v>
                </c:pt>
                <c:pt idx="5">
                  <c:v>23</c:v>
                </c:pt>
                <c:pt idx="6">
                  <c:v>4</c:v>
                </c:pt>
                <c:pt idx="7">
                  <c:v>2</c:v>
                </c:pt>
                <c:pt idx="8">
                  <c:v>35</c:v>
                </c:pt>
                <c:pt idx="9">
                  <c:v>27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17</c:v>
                </c:pt>
                <c:pt idx="14">
                  <c:v>17</c:v>
                </c:pt>
                <c:pt idx="15">
                  <c:v>4</c:v>
                </c:pt>
                <c:pt idx="16">
                  <c:v>4</c:v>
                </c:pt>
                <c:pt idx="17">
                  <c:v>32</c:v>
                </c:pt>
                <c:pt idx="18">
                  <c:v>0</c:v>
                </c:pt>
                <c:pt idx="19">
                  <c:v>1</c:v>
                </c:pt>
                <c:pt idx="20">
                  <c:v>73</c:v>
                </c:pt>
                <c:pt idx="21">
                  <c:v>158</c:v>
                </c:pt>
                <c:pt idx="22">
                  <c:v>8</c:v>
                </c:pt>
                <c:pt idx="23">
                  <c:v>78</c:v>
                </c:pt>
                <c:pt idx="2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E3-43C8-AEF0-40ED3E0A5E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534510672"/>
        <c:axId val="534509712"/>
      </c:barChart>
      <c:catAx>
        <c:axId val="53451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09712"/>
        <c:crosses val="autoZero"/>
        <c:auto val="1"/>
        <c:lblAlgn val="ctr"/>
        <c:lblOffset val="100"/>
        <c:noMultiLvlLbl val="0"/>
      </c:catAx>
      <c:valAx>
        <c:axId val="53450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106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TSBEPC Fiscal Year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 2025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11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0</c:v>
                </c:pt>
                <c:pt idx="7">
                  <c:v>2</c:v>
                </c:pt>
                <c:pt idx="8">
                  <c:v>26</c:v>
                </c:pt>
                <c:pt idx="9">
                  <c:v>13</c:v>
                </c:pt>
                <c:pt idx="10">
                  <c:v>2</c:v>
                </c:pt>
                <c:pt idx="11">
                  <c:v>9</c:v>
                </c:pt>
                <c:pt idx="12">
                  <c:v>2</c:v>
                </c:pt>
                <c:pt idx="13">
                  <c:v>7</c:v>
                </c:pt>
                <c:pt idx="14">
                  <c:v>12</c:v>
                </c:pt>
                <c:pt idx="15">
                  <c:v>1</c:v>
                </c:pt>
                <c:pt idx="16">
                  <c:v>9</c:v>
                </c:pt>
                <c:pt idx="17">
                  <c:v>11</c:v>
                </c:pt>
                <c:pt idx="18">
                  <c:v>1</c:v>
                </c:pt>
                <c:pt idx="19">
                  <c:v>0</c:v>
                </c:pt>
                <c:pt idx="20">
                  <c:v>63</c:v>
                </c:pt>
                <c:pt idx="21">
                  <c:v>137</c:v>
                </c:pt>
                <c:pt idx="22">
                  <c:v>14</c:v>
                </c:pt>
                <c:pt idx="23">
                  <c:v>40</c:v>
                </c:pt>
                <c:pt idx="2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E3-43C8-AEF0-40ED3E0A5E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2024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2.15517241379310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E3-43C8-AEF0-40ED3E0A5E86}"/>
                </c:ext>
              </c:extLst>
            </c:dLbl>
            <c:dLbl>
              <c:idx val="21"/>
              <c:layout>
                <c:manualLayout>
                  <c:x val="5.3879310344827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E3-43C8-AEF0-40ED3E0A5E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4</c:v>
                </c:pt>
                <c:pt idx="1">
                  <c:v>5</c:v>
                </c:pt>
                <c:pt idx="2">
                  <c:v>14</c:v>
                </c:pt>
                <c:pt idx="3">
                  <c:v>12</c:v>
                </c:pt>
                <c:pt idx="4">
                  <c:v>19</c:v>
                </c:pt>
                <c:pt idx="5">
                  <c:v>15</c:v>
                </c:pt>
                <c:pt idx="6">
                  <c:v>2</c:v>
                </c:pt>
                <c:pt idx="7">
                  <c:v>1</c:v>
                </c:pt>
                <c:pt idx="8">
                  <c:v>23</c:v>
                </c:pt>
                <c:pt idx="9">
                  <c:v>12</c:v>
                </c:pt>
                <c:pt idx="10">
                  <c:v>6</c:v>
                </c:pt>
                <c:pt idx="11">
                  <c:v>2</c:v>
                </c:pt>
                <c:pt idx="12">
                  <c:v>5</c:v>
                </c:pt>
                <c:pt idx="13">
                  <c:v>11</c:v>
                </c:pt>
                <c:pt idx="14">
                  <c:v>11</c:v>
                </c:pt>
                <c:pt idx="15">
                  <c:v>1</c:v>
                </c:pt>
                <c:pt idx="16">
                  <c:v>3</c:v>
                </c:pt>
                <c:pt idx="17">
                  <c:v>18</c:v>
                </c:pt>
                <c:pt idx="18">
                  <c:v>0</c:v>
                </c:pt>
                <c:pt idx="19">
                  <c:v>0</c:v>
                </c:pt>
                <c:pt idx="20">
                  <c:v>47</c:v>
                </c:pt>
                <c:pt idx="21">
                  <c:v>79</c:v>
                </c:pt>
                <c:pt idx="22">
                  <c:v>3</c:v>
                </c:pt>
                <c:pt idx="23">
                  <c:v>36</c:v>
                </c:pt>
                <c:pt idx="2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E3-43C8-AEF0-40ED3E0A5E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534510672"/>
        <c:axId val="534509712"/>
      </c:barChart>
      <c:catAx>
        <c:axId val="53451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09712"/>
        <c:crosses val="autoZero"/>
        <c:auto val="1"/>
        <c:lblAlgn val="ctr"/>
        <c:lblOffset val="100"/>
        <c:noMultiLvlLbl val="0"/>
      </c:catAx>
      <c:valAx>
        <c:axId val="53450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106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TSBSWE Fiscal Year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 2025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5</c:v>
                </c:pt>
                <c:pt idx="4">
                  <c:v>1</c:v>
                </c:pt>
                <c:pt idx="5">
                  <c:v>1</c:v>
                </c:pt>
                <c:pt idx="6">
                  <c:v>4</c:v>
                </c:pt>
                <c:pt idx="7">
                  <c:v>1</c:v>
                </c:pt>
                <c:pt idx="8">
                  <c:v>16</c:v>
                </c:pt>
                <c:pt idx="9">
                  <c:v>9</c:v>
                </c:pt>
                <c:pt idx="10">
                  <c:v>1</c:v>
                </c:pt>
                <c:pt idx="11">
                  <c:v>2</c:v>
                </c:pt>
                <c:pt idx="12">
                  <c:v>0</c:v>
                </c:pt>
                <c:pt idx="13">
                  <c:v>4</c:v>
                </c:pt>
                <c:pt idx="14">
                  <c:v>10</c:v>
                </c:pt>
                <c:pt idx="15">
                  <c:v>0</c:v>
                </c:pt>
                <c:pt idx="16">
                  <c:v>1</c:v>
                </c:pt>
                <c:pt idx="17">
                  <c:v>4</c:v>
                </c:pt>
                <c:pt idx="18">
                  <c:v>1</c:v>
                </c:pt>
                <c:pt idx="19">
                  <c:v>0</c:v>
                </c:pt>
                <c:pt idx="20">
                  <c:v>22</c:v>
                </c:pt>
                <c:pt idx="21">
                  <c:v>44</c:v>
                </c:pt>
                <c:pt idx="22">
                  <c:v>3</c:v>
                </c:pt>
                <c:pt idx="23">
                  <c:v>23</c:v>
                </c:pt>
                <c:pt idx="2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E3-43C8-AEF0-40ED3E0A5E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2024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2.15517241379310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E3-43C8-AEF0-40ED3E0A5E86}"/>
                </c:ext>
              </c:extLst>
            </c:dLbl>
            <c:dLbl>
              <c:idx val="21"/>
              <c:layout>
                <c:manualLayout>
                  <c:x val="5.3879310344827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E3-43C8-AEF0-40ED3E0A5E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4</c:v>
                </c:pt>
                <c:pt idx="4">
                  <c:v>9</c:v>
                </c:pt>
                <c:pt idx="5">
                  <c:v>11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10</c:v>
                </c:pt>
                <c:pt idx="10">
                  <c:v>3</c:v>
                </c:pt>
                <c:pt idx="11">
                  <c:v>6</c:v>
                </c:pt>
                <c:pt idx="12">
                  <c:v>3</c:v>
                </c:pt>
                <c:pt idx="13">
                  <c:v>3</c:v>
                </c:pt>
                <c:pt idx="14">
                  <c:v>11</c:v>
                </c:pt>
                <c:pt idx="15">
                  <c:v>1</c:v>
                </c:pt>
                <c:pt idx="16">
                  <c:v>1</c:v>
                </c:pt>
                <c:pt idx="17">
                  <c:v>9</c:v>
                </c:pt>
                <c:pt idx="18">
                  <c:v>0</c:v>
                </c:pt>
                <c:pt idx="19">
                  <c:v>0</c:v>
                </c:pt>
                <c:pt idx="20">
                  <c:v>14</c:v>
                </c:pt>
                <c:pt idx="21">
                  <c:v>37</c:v>
                </c:pt>
                <c:pt idx="22">
                  <c:v>5</c:v>
                </c:pt>
                <c:pt idx="23">
                  <c:v>22</c:v>
                </c:pt>
                <c:pt idx="2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E3-43C8-AEF0-40ED3E0A5E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534510672"/>
        <c:axId val="534509712"/>
      </c:barChart>
      <c:catAx>
        <c:axId val="53451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09712"/>
        <c:crosses val="autoZero"/>
        <c:auto val="1"/>
        <c:lblAlgn val="ctr"/>
        <c:lblOffset val="100"/>
        <c:noMultiLvlLbl val="0"/>
      </c:catAx>
      <c:valAx>
        <c:axId val="53450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106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TSBEP Fiscal Year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 2025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4</c:v>
                </c:pt>
                <c:pt idx="11">
                  <c:v>1</c:v>
                </c:pt>
                <c:pt idx="12">
                  <c:v>1</c:v>
                </c:pt>
                <c:pt idx="13">
                  <c:v>4</c:v>
                </c:pt>
                <c:pt idx="14">
                  <c:v>1</c:v>
                </c:pt>
                <c:pt idx="15">
                  <c:v>1</c:v>
                </c:pt>
                <c:pt idx="16">
                  <c:v>2</c:v>
                </c:pt>
                <c:pt idx="17">
                  <c:v>4</c:v>
                </c:pt>
                <c:pt idx="18">
                  <c:v>1</c:v>
                </c:pt>
                <c:pt idx="19">
                  <c:v>2</c:v>
                </c:pt>
                <c:pt idx="20">
                  <c:v>13</c:v>
                </c:pt>
                <c:pt idx="21">
                  <c:v>50</c:v>
                </c:pt>
                <c:pt idx="22">
                  <c:v>3</c:v>
                </c:pt>
                <c:pt idx="23">
                  <c:v>18</c:v>
                </c:pt>
                <c:pt idx="2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E3-43C8-AEF0-40ED3E0A5E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2024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2.15517241379310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E3-43C8-AEF0-40ED3E0A5E86}"/>
                </c:ext>
              </c:extLst>
            </c:dLbl>
            <c:dLbl>
              <c:idx val="21"/>
              <c:layout>
                <c:manualLayout>
                  <c:x val="5.3879310344827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E3-43C8-AEF0-40ED3E0A5E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3</c:v>
                </c:pt>
                <c:pt idx="12">
                  <c:v>4</c:v>
                </c:pt>
                <c:pt idx="13">
                  <c:v>3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5</c:v>
                </c:pt>
                <c:pt idx="18">
                  <c:v>0</c:v>
                </c:pt>
                <c:pt idx="19">
                  <c:v>1</c:v>
                </c:pt>
                <c:pt idx="20">
                  <c:v>5</c:v>
                </c:pt>
                <c:pt idx="21">
                  <c:v>32</c:v>
                </c:pt>
                <c:pt idx="22">
                  <c:v>0</c:v>
                </c:pt>
                <c:pt idx="23">
                  <c:v>13</c:v>
                </c:pt>
                <c:pt idx="2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E3-43C8-AEF0-40ED3E0A5E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534510672"/>
        <c:axId val="534509712"/>
      </c:barChart>
      <c:catAx>
        <c:axId val="53451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09712"/>
        <c:crosses val="autoZero"/>
        <c:auto val="1"/>
        <c:lblAlgn val="ctr"/>
        <c:lblOffset val="100"/>
        <c:noMultiLvlLbl val="0"/>
      </c:catAx>
      <c:valAx>
        <c:axId val="53450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106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TSBEMFT Fiscal Year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 2025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1</c:v>
                </c:pt>
                <c:pt idx="15">
                  <c:v>12</c:v>
                </c:pt>
                <c:pt idx="16">
                  <c:v>4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6</c:v>
                </c:pt>
                <c:pt idx="21">
                  <c:v>15</c:v>
                </c:pt>
                <c:pt idx="22">
                  <c:v>1</c:v>
                </c:pt>
                <c:pt idx="23">
                  <c:v>7</c:v>
                </c:pt>
                <c:pt idx="2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E3-43C8-AEF0-40ED3E0A5E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2024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2.15517241379310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E3-43C8-AEF0-40ED3E0A5E86}"/>
                </c:ext>
              </c:extLst>
            </c:dLbl>
            <c:dLbl>
              <c:idx val="21"/>
              <c:layout>
                <c:manualLayout>
                  <c:x val="5.3879310344827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E3-43C8-AEF0-40ED3E0A5E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Sheet1!$A$2:$A$26</c:f>
              <c:strCache>
                <c:ptCount val="25"/>
                <c:pt idx="0">
                  <c:v>Abuse</c:v>
                </c:pt>
                <c:pt idx="1">
                  <c:v>Advertising</c:v>
                </c:pt>
                <c:pt idx="2">
                  <c:v>Billing Dispute</c:v>
                </c:pt>
                <c:pt idx="3">
                  <c:v>Child Custody</c:v>
                </c:pt>
                <c:pt idx="4">
                  <c:v>Confidentiality</c:v>
                </c:pt>
                <c:pt idx="5">
                  <c:v>Court-Ordered Therapy</c:v>
                </c:pt>
                <c:pt idx="6">
                  <c:v>Criminal History</c:v>
                </c:pt>
                <c:pt idx="7">
                  <c:v>Discrimination</c:v>
                </c:pt>
                <c:pt idx="8">
                  <c:v>Dual Relationship</c:v>
                </c:pt>
                <c:pt idx="9">
                  <c:v>Failure to Report</c:v>
                </c:pt>
                <c:pt idx="10">
                  <c:v>Falsification of Official Document</c:v>
                </c:pt>
                <c:pt idx="11">
                  <c:v>Fraud</c:v>
                </c:pt>
                <c:pt idx="12">
                  <c:v>General Forensic</c:v>
                </c:pt>
                <c:pt idx="13">
                  <c:v>Impaired Practice</c:v>
                </c:pt>
                <c:pt idx="14">
                  <c:v>Inadequate Supervision</c:v>
                </c:pt>
                <c:pt idx="15">
                  <c:v>Non-Compliance</c:v>
                </c:pt>
                <c:pt idx="16">
                  <c:v>Not Related to Licensed Activity</c:v>
                </c:pt>
                <c:pt idx="17">
                  <c:v>Record Keeping</c:v>
                </c:pt>
                <c:pt idx="18">
                  <c:v>Reportable Event</c:v>
                </c:pt>
                <c:pt idx="19">
                  <c:v>School Psychology</c:v>
                </c:pt>
                <c:pt idx="20">
                  <c:v>Sexual Misconduct</c:v>
                </c:pt>
                <c:pt idx="21">
                  <c:v>Standard of Care</c:v>
                </c:pt>
                <c:pt idx="22">
                  <c:v>Unauthorized Activity</c:v>
                </c:pt>
                <c:pt idx="23">
                  <c:v>Unlicensed Person</c:v>
                </c:pt>
                <c:pt idx="24">
                  <c:v>Unprofessional Conduct</c:v>
                </c:pt>
              </c:strCache>
            </c:str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3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0</c:v>
                </c:pt>
                <c:pt idx="17">
                  <c:v>5</c:v>
                </c:pt>
                <c:pt idx="18">
                  <c:v>0</c:v>
                </c:pt>
                <c:pt idx="19">
                  <c:v>1</c:v>
                </c:pt>
                <c:pt idx="20">
                  <c:v>7</c:v>
                </c:pt>
                <c:pt idx="21">
                  <c:v>10</c:v>
                </c:pt>
                <c:pt idx="22">
                  <c:v>0</c:v>
                </c:pt>
                <c:pt idx="23">
                  <c:v>7</c:v>
                </c:pt>
                <c:pt idx="2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E3-43C8-AEF0-40ED3E0A5E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534510672"/>
        <c:axId val="534509712"/>
      </c:barChart>
      <c:catAx>
        <c:axId val="53451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09712"/>
        <c:crosses val="autoZero"/>
        <c:auto val="1"/>
        <c:lblAlgn val="ctr"/>
        <c:lblOffset val="100"/>
        <c:noMultiLvlLbl val="0"/>
      </c:catAx>
      <c:valAx>
        <c:axId val="53450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106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99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9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24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5379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12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4636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91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13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4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8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3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1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9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2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5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304626C-C12D-4D9A-9708-4F4A7EE14AA8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5460FB3-C231-47D8-8857-4591D5B48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62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D9145-9B24-6755-DAF7-E496EEC0CD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Complaint Classification Breakdown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E011F-D927-B0BF-3A2A-9D8A526A04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Fiscal Years 2025 &amp; 2024</a:t>
            </a:r>
          </a:p>
        </p:txBody>
      </p:sp>
    </p:spTree>
    <p:extLst>
      <p:ext uri="{BB962C8B-B14F-4D97-AF65-F5344CB8AC3E}">
        <p14:creationId xmlns:p14="http://schemas.microsoft.com/office/powerpoint/2010/main" val="1830404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FC47F-0C2D-A973-48DD-F15A8FCA9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E0A4B95-B555-48AB-2C5B-FBD4388C2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0020308"/>
              </p:ext>
            </p:extLst>
          </p:nvPr>
        </p:nvGraphicFramePr>
        <p:xfrm>
          <a:off x="203200" y="212436"/>
          <a:ext cx="11785600" cy="6493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3924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C56D4-726D-7901-6F32-4DCF19F92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FE042-51C7-E2DC-6383-EFD9292AAC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tsBemft</a:t>
            </a:r>
            <a:r>
              <a:rPr lang="en-US" dirty="0"/>
              <a:t> Classification Breakdown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03B833-3628-D887-E241-B36CCB7AF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Fiscal Years 2025 &amp; 2024</a:t>
            </a:r>
          </a:p>
        </p:txBody>
      </p:sp>
    </p:spTree>
    <p:extLst>
      <p:ext uri="{BB962C8B-B14F-4D97-AF65-F5344CB8AC3E}">
        <p14:creationId xmlns:p14="http://schemas.microsoft.com/office/powerpoint/2010/main" val="4207101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0910D-9129-B4E7-9640-53FA3DB15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747E696-1FF8-6159-576C-242B4FD23C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692910"/>
              </p:ext>
            </p:extLst>
          </p:nvPr>
        </p:nvGraphicFramePr>
        <p:xfrm>
          <a:off x="203200" y="212436"/>
          <a:ext cx="11785600" cy="6493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3393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8D678C2-C7D4-12ED-1D6E-72EE9CF59F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866789"/>
              </p:ext>
            </p:extLst>
          </p:nvPr>
        </p:nvGraphicFramePr>
        <p:xfrm>
          <a:off x="115824" y="146304"/>
          <a:ext cx="11960352" cy="6565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4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471A4-2371-0D90-14A7-8CAF54A3B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DADB7A7-863C-2B58-2F36-7E8C29291E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735845"/>
              </p:ext>
            </p:extLst>
          </p:nvPr>
        </p:nvGraphicFramePr>
        <p:xfrm>
          <a:off x="100584" y="137160"/>
          <a:ext cx="11960352" cy="6565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887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1975FDF-96EC-33C1-3A32-7696BE22C9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041087"/>
              </p:ext>
            </p:extLst>
          </p:nvPr>
        </p:nvGraphicFramePr>
        <p:xfrm>
          <a:off x="203200" y="212436"/>
          <a:ext cx="11785600" cy="6493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9179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14F5C-FF7C-8AAC-D726-45BCFAA11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9EF8F-880C-30B4-710F-2B8709C32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TSBEPC Classification Breakdown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0E5513-099D-21C2-D7B7-8BD1C1F79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Fiscal Years 2025 &amp; 2024</a:t>
            </a:r>
          </a:p>
        </p:txBody>
      </p:sp>
    </p:spTree>
    <p:extLst>
      <p:ext uri="{BB962C8B-B14F-4D97-AF65-F5344CB8AC3E}">
        <p14:creationId xmlns:p14="http://schemas.microsoft.com/office/powerpoint/2010/main" val="199869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90255-AB5D-3633-29C4-5EF283C2D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BF6F256-2B4F-CBA8-D3E1-AD6D767C3F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3857628"/>
              </p:ext>
            </p:extLst>
          </p:nvPr>
        </p:nvGraphicFramePr>
        <p:xfrm>
          <a:off x="203200" y="212436"/>
          <a:ext cx="11785600" cy="6493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1950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A1725-BFD1-00D5-1560-39E6B4259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83D1B-EC82-19C5-16CC-CBE136F961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TSBSWE Classification Breakdown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EC0919-3595-1DCB-D8C7-61E644B94F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Fiscal Years 2025 &amp; 2024</a:t>
            </a:r>
          </a:p>
        </p:txBody>
      </p:sp>
    </p:spTree>
    <p:extLst>
      <p:ext uri="{BB962C8B-B14F-4D97-AF65-F5344CB8AC3E}">
        <p14:creationId xmlns:p14="http://schemas.microsoft.com/office/powerpoint/2010/main" val="417196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13F82-E1C5-9308-3BB2-A6232ACFA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E4768AB-4DAD-E479-0314-D662B24370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6409452"/>
              </p:ext>
            </p:extLst>
          </p:nvPr>
        </p:nvGraphicFramePr>
        <p:xfrm>
          <a:off x="203200" y="212436"/>
          <a:ext cx="11785600" cy="6493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9312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CDFF5-6C56-8951-E694-AB5B8053E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61012-AFDF-E083-ADA4-2C6D48710A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TSBEP Classification Breakdown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351EC3-CEBF-5F40-F7F5-34C4EB5CD8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Fiscal Years 2025 &amp; 2024</a:t>
            </a:r>
          </a:p>
        </p:txBody>
      </p:sp>
    </p:spTree>
    <p:extLst>
      <p:ext uri="{BB962C8B-B14F-4D97-AF65-F5344CB8AC3E}">
        <p14:creationId xmlns:p14="http://schemas.microsoft.com/office/powerpoint/2010/main" val="204066069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334</TotalTime>
  <Words>75</Words>
  <Application>Microsoft Office PowerPoint</Application>
  <PresentationFormat>Widescreen</PresentationFormat>
  <Paragraphs>27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Tw Cen MT</vt:lpstr>
      <vt:lpstr>Wingdings 3</vt:lpstr>
      <vt:lpstr>Slice</vt:lpstr>
      <vt:lpstr>Complaint Classification Breakdown</vt:lpstr>
      <vt:lpstr>PowerPoint Presentation</vt:lpstr>
      <vt:lpstr>PowerPoint Presentation</vt:lpstr>
      <vt:lpstr>PowerPoint Presentation</vt:lpstr>
      <vt:lpstr>TSBEPC Classification Breakdown</vt:lpstr>
      <vt:lpstr>PowerPoint Presentation</vt:lpstr>
      <vt:lpstr>TSBSWE Classification Breakdown</vt:lpstr>
      <vt:lpstr>PowerPoint Presentation</vt:lpstr>
      <vt:lpstr>TSBEP Classification Breakdown</vt:lpstr>
      <vt:lpstr>PowerPoint Presentation</vt:lpstr>
      <vt:lpstr>tsBemft Classification Breakdown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Alfonso Fernandez</dc:creator>
  <cp:lastModifiedBy>Darrel Spinks</cp:lastModifiedBy>
  <cp:revision>5</cp:revision>
  <dcterms:created xsi:type="dcterms:W3CDTF">2025-09-19T15:17:49Z</dcterms:created>
  <dcterms:modified xsi:type="dcterms:W3CDTF">2025-09-22T20:51:42Z</dcterms:modified>
</cp:coreProperties>
</file>